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Rg st="1" end="11"/>
    <p:penClr>
      <a:srgbClr val="FF0000"/>
    </p:penClr>
  </p:showPr>
  <p:clrMru>
    <a:srgbClr val="93B41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9" autoAdjust="0"/>
    <p:restoredTop sz="94660"/>
  </p:normalViewPr>
  <p:slideViewPr>
    <p:cSldViewPr>
      <p:cViewPr varScale="1">
        <p:scale>
          <a:sx n="104" d="100"/>
          <a:sy n="104" d="100"/>
        </p:scale>
        <p:origin x="-19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3752A7-5C98-40F6-BA02-5350119BC9EB}" type="datetimeFigureOut">
              <a:rPr lang="sr-Latn-CS" smtClean="0"/>
              <a:pPr/>
              <a:t>2.2.2010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737E87-BD77-4DB6-A19A-68DECE3552AC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737E87-BD77-4DB6-A19A-68DECE3552AC}" type="slidenum">
              <a:rPr lang="hr-HR" smtClean="0"/>
              <a:pPr/>
              <a:t>7</a:t>
            </a:fld>
            <a:endParaRPr lang="hr-H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avokutnik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Zaobljeni pravokutnik 12"/>
          <p:cNvSpPr/>
          <p:nvPr/>
        </p:nvSpPr>
        <p:spPr>
          <a:xfrm>
            <a:off x="0" y="0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28" name="Rezervirano mjesto datuma 27"/>
          <p:cNvSpPr>
            <a:spLocks noGrp="1"/>
          </p:cNvSpPr>
          <p:nvPr>
            <p:ph type="dt" sz="half" idx="10"/>
          </p:nvPr>
        </p:nvSpPr>
        <p:spPr>
          <a:xfrm rot="21333162">
            <a:off x="6237704" y="6004678"/>
            <a:ext cx="2476500" cy="476250"/>
          </a:xfrm>
        </p:spPr>
        <p:txBody>
          <a:bodyPr/>
          <a:lstStyle/>
          <a:p>
            <a:fld id="{E1FD85D3-90B3-4A1C-99FA-43D12054E93A}" type="datetime1">
              <a:rPr lang="hr-HR" smtClean="0"/>
              <a:t>2.2.2010</a:t>
            </a:fld>
            <a:endParaRPr lang="hr-HR"/>
          </a:p>
        </p:txBody>
      </p:sp>
      <p:sp>
        <p:nvSpPr>
          <p:cNvPr id="17" name="Rezervirano mjesto podnožja 16"/>
          <p:cNvSpPr>
            <a:spLocks noGrp="1"/>
          </p:cNvSpPr>
          <p:nvPr>
            <p:ph type="ftr" sz="quarter" idx="11"/>
          </p:nvPr>
        </p:nvSpPr>
        <p:spPr>
          <a:xfrm rot="258096">
            <a:off x="1011666" y="6005850"/>
            <a:ext cx="3962400" cy="457200"/>
          </a:xfrm>
        </p:spPr>
        <p:txBody>
          <a:bodyPr/>
          <a:lstStyle/>
          <a:p>
            <a:r>
              <a:rPr lang="hr-HR" dirty="0" smtClean="0"/>
              <a:t>Nogomet</a:t>
            </a:r>
            <a:endParaRPr lang="hr-HR" dirty="0"/>
          </a:p>
        </p:txBody>
      </p:sp>
      <p:sp>
        <p:nvSpPr>
          <p:cNvPr id="29" name="Rezervirano mjesto broja slajda 28"/>
          <p:cNvSpPr>
            <a:spLocks noGrp="1"/>
          </p:cNvSpPr>
          <p:nvPr>
            <p:ph type="sldNum" sz="quarter" idx="12"/>
          </p:nvPr>
        </p:nvSpPr>
        <p:spPr>
          <a:xfrm rot="20551246">
            <a:off x="146304" y="6210300"/>
            <a:ext cx="710920" cy="457200"/>
          </a:xfrm>
        </p:spPr>
        <p:txBody>
          <a:bodyPr lIns="0" tIns="0" rIns="0" bIns="0">
            <a:noAutofit/>
          </a:bodyPr>
          <a:lstStyle>
            <a:lvl1pPr>
              <a:defRPr sz="1400">
                <a:solidFill>
                  <a:srgbClr val="00B050"/>
                </a:solidFill>
              </a:defRPr>
            </a:lvl1pPr>
          </a:lstStyle>
          <a:p>
            <a:fld id="{4533CDAC-3C46-4306-94DF-F1C769966093}" type="slidenum">
              <a:rPr lang="hr-HR" smtClean="0"/>
              <a:pPr/>
              <a:t>‹#›</a:t>
            </a:fld>
            <a:endParaRPr lang="hr-HR" dirty="0"/>
          </a:p>
        </p:txBody>
      </p:sp>
      <p:sp>
        <p:nvSpPr>
          <p:cNvPr id="7" name="Pravokutnik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avokutnik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avokutnik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hr-HR" dirty="0" smtClean="0"/>
              <a:t>Kliknite da biste uredili stil naslova matrice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FD73-A16C-45E7-B9F4-46249496BFBF}" type="datetime1">
              <a:rPr lang="hr-HR" smtClean="0"/>
              <a:t>2.2.2010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Nogomet</a:t>
            </a: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3CDAC-3C46-4306-94DF-F1C76996609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1AB54-534D-40D5-A4B1-20909A451291}" type="datetime1">
              <a:rPr lang="hr-HR" smtClean="0"/>
              <a:t>2.2.2010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Nogomet</a:t>
            </a: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3CDAC-3C46-4306-94DF-F1C76996609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>
          <a:xfrm rot="21220805">
            <a:off x="6233761" y="6064189"/>
            <a:ext cx="2476500" cy="476250"/>
          </a:xfrm>
          <a:solidFill>
            <a:srgbClr val="93B41C"/>
          </a:solidFill>
          <a:ln w="19050" cmpd="dbl">
            <a:solidFill>
              <a:schemeClr val="tx1"/>
            </a:solidFill>
          </a:ln>
        </p:spPr>
        <p:txBody>
          <a:bodyPr/>
          <a:lstStyle>
            <a:lvl1pPr>
              <a:defRPr b="1">
                <a:solidFill>
                  <a:srgbClr val="00B050"/>
                </a:solidFill>
              </a:defRPr>
            </a:lvl1pPr>
          </a:lstStyle>
          <a:p>
            <a:fld id="{90D480F1-164D-4A6A-89C4-EC8B75E3B5FC}" type="datetime1">
              <a:rPr lang="hr-HR" smtClean="0"/>
              <a:pPr/>
              <a:t>2.2.2010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>
          <a:xfrm rot="150283">
            <a:off x="1365388" y="6087131"/>
            <a:ext cx="3962400" cy="457200"/>
          </a:xfrm>
          <a:solidFill>
            <a:srgbClr val="93B41C"/>
          </a:solidFill>
          <a:ln cmpd="thickThin">
            <a:solidFill>
              <a:schemeClr val="tx1"/>
            </a:solidFill>
            <a:prstDash val="solid"/>
          </a:ln>
        </p:spPr>
        <p:txBody>
          <a:bodyPr/>
          <a:lstStyle>
            <a:lvl1pPr>
              <a:defRPr b="1">
                <a:solidFill>
                  <a:srgbClr val="00B050"/>
                </a:solidFill>
              </a:defRPr>
            </a:lvl1pPr>
          </a:lstStyle>
          <a:p>
            <a:r>
              <a:rPr lang="hr-HR" dirty="0" smtClean="0"/>
              <a:t>Nogomet</a:t>
            </a:r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 rot="20768409">
            <a:off x="146304" y="6210300"/>
            <a:ext cx="710920" cy="457200"/>
          </a:xfrm>
          <a:solidFill>
            <a:srgbClr val="93B41C"/>
          </a:solidFill>
          <a:ln cap="sq" cmpd="thinThick">
            <a:solidFill>
              <a:schemeClr val="tx1"/>
            </a:solidFill>
            <a:prstDash val="lgDash"/>
          </a:ln>
        </p:spPr>
        <p:txBody>
          <a:bodyPr/>
          <a:lstStyle>
            <a:lvl1pPr>
              <a:defRPr b="1">
                <a:solidFill>
                  <a:srgbClr val="00B050"/>
                </a:solidFill>
              </a:defRPr>
            </a:lvl1pPr>
          </a:lstStyle>
          <a:p>
            <a:fld id="{4533CDAC-3C46-4306-94DF-F1C769966093}" type="slidenum">
              <a:rPr lang="hr-HR" smtClean="0"/>
              <a:pPr/>
              <a:t>‹#›</a:t>
            </a:fld>
            <a:endParaRPr lang="hr-HR" dirty="0"/>
          </a:p>
        </p:txBody>
      </p:sp>
      <p:sp>
        <p:nvSpPr>
          <p:cNvPr id="8" name="Rezervirano mjesto sadržaja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hr-HR" dirty="0" smtClean="0"/>
              <a:t>Kliknite da biste uredili stilove teksta matrice</a:t>
            </a:r>
          </a:p>
          <a:p>
            <a:pPr lvl="1" eaLnBrk="1" latinLnBrk="0" hangingPunct="1"/>
            <a:r>
              <a:rPr lang="hr-HR" dirty="0" smtClean="0"/>
              <a:t>Druga razina</a:t>
            </a:r>
          </a:p>
          <a:p>
            <a:pPr lvl="2" eaLnBrk="1" latinLnBrk="0" hangingPunct="1"/>
            <a:r>
              <a:rPr lang="hr-HR" dirty="0" smtClean="0"/>
              <a:t>Treća razina</a:t>
            </a:r>
          </a:p>
          <a:p>
            <a:pPr lvl="3" eaLnBrk="1" latinLnBrk="0" hangingPunct="1"/>
            <a:r>
              <a:rPr lang="hr-HR" dirty="0" smtClean="0"/>
              <a:t>Četvrta razina</a:t>
            </a:r>
          </a:p>
          <a:p>
            <a:pPr lvl="4" eaLnBrk="1" latinLnBrk="0" hangingPunct="1"/>
            <a:r>
              <a:rPr lang="hr-HR" dirty="0" smtClean="0"/>
              <a:t>Peta razina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avokutnik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Zaobljeni pravokutnik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E299A-9F8F-46AB-9F61-3488A1D72A21}" type="datetime1">
              <a:rPr lang="hr-HR" smtClean="0"/>
              <a:t>2.2.2010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r>
              <a:rPr lang="hr-HR" smtClean="0"/>
              <a:t>Nogomet</a:t>
            </a:r>
            <a:endParaRPr lang="hr-HR"/>
          </a:p>
        </p:txBody>
      </p:sp>
      <p:sp>
        <p:nvSpPr>
          <p:cNvPr id="7" name="Pravokutnik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Pravokutnik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avokutnik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533CDAC-3C46-4306-94DF-F1C76996609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27E3D-A245-4041-BE5B-EED85A5681A3}" type="datetime1">
              <a:rPr lang="hr-HR" smtClean="0"/>
              <a:t>2.2.2010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Nogomet</a:t>
            </a:r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3CDAC-3C46-4306-94DF-F1C76996609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9" name="Rezervirano mjesto sadržaja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1" name="Rezervirano mjesto sadržaja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3FB58-3C49-43C7-B173-290854236C2E}" type="datetime1">
              <a:rPr lang="hr-HR" smtClean="0"/>
              <a:t>2.2.2010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Nogomet</a:t>
            </a:r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3CDAC-3C46-4306-94DF-F1C76996609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1" name="Rezervirano mjesto sadržaja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3" name="Rezervirano mjesto sadržaja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64525-18A3-4332-A158-BCD62C7B2455}" type="datetime1">
              <a:rPr lang="hr-HR" smtClean="0"/>
              <a:t>2.2.2010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Nogomet</a:t>
            </a:r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3CDAC-3C46-4306-94DF-F1C76996609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90CE8-01BD-44FE-9C8F-8AEF9359B6EE}" type="datetime1">
              <a:rPr lang="hr-HR" smtClean="0"/>
              <a:t>2.2.2010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Nogomet</a:t>
            </a:r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3CDAC-3C46-4306-94DF-F1C76996609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avokutnik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Zaobljeni pravokutnik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907FA-3E53-407F-A9DD-D42CAB229AB5}" type="datetime1">
              <a:rPr lang="hr-HR" smtClean="0"/>
              <a:t>2.2.2010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Nogomet</a:t>
            </a:r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3CDAC-3C46-4306-94DF-F1C76996609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1" name="Rezervirano mjesto sadržaja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D7C81-6CED-48B7-9DB7-8114F45EC302}" type="datetime1">
              <a:rPr lang="hr-HR" smtClean="0"/>
              <a:t>2.2.2010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r>
              <a:rPr lang="hr-HR" smtClean="0"/>
              <a:t>Nogomet</a:t>
            </a:r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533CDAC-3C46-4306-94DF-F1C76996609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1" name="Pravokutnik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kutnik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ravokutnik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kutnik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Zaobljeni pravokutnik 7"/>
          <p:cNvSpPr/>
          <p:nvPr/>
        </p:nvSpPr>
        <p:spPr>
          <a:xfrm>
            <a:off x="0" y="0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zervirano mjesto naslova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hr-HR" dirty="0" smtClean="0"/>
              <a:t>Kliknite da biste uredili stil naslova matrice</a:t>
            </a:r>
            <a:endParaRPr kumimoji="0" lang="en-US" dirty="0"/>
          </a:p>
        </p:txBody>
      </p:sp>
      <p:sp>
        <p:nvSpPr>
          <p:cNvPr id="13" name="Rezervirano mjesto teksta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hr-HR" dirty="0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dirty="0" smtClean="0"/>
              <a:t>Druga razina</a:t>
            </a:r>
          </a:p>
          <a:p>
            <a:pPr lvl="2" eaLnBrk="1" latinLnBrk="0" hangingPunct="1"/>
            <a:r>
              <a:rPr kumimoji="0" lang="hr-HR" dirty="0" smtClean="0"/>
              <a:t>Treća razina</a:t>
            </a:r>
          </a:p>
          <a:p>
            <a:pPr lvl="3" eaLnBrk="1" latinLnBrk="0" hangingPunct="1"/>
            <a:r>
              <a:rPr kumimoji="0" lang="hr-HR" dirty="0" smtClean="0"/>
              <a:t>Četvrta razina</a:t>
            </a:r>
          </a:p>
          <a:p>
            <a:pPr lvl="4" eaLnBrk="1" latinLnBrk="0" hangingPunct="1"/>
            <a:r>
              <a:rPr kumimoji="0" lang="hr-HR" dirty="0" smtClean="0"/>
              <a:t>Peta razina</a:t>
            </a:r>
            <a:endParaRPr kumimoji="0" lang="en-US" dirty="0"/>
          </a:p>
        </p:txBody>
      </p:sp>
      <p:sp>
        <p:nvSpPr>
          <p:cNvPr id="14" name="Rezervirano mjesto datuma 13"/>
          <p:cNvSpPr>
            <a:spLocks noGrp="1"/>
          </p:cNvSpPr>
          <p:nvPr>
            <p:ph type="dt" sz="half" idx="2"/>
          </p:nvPr>
        </p:nvSpPr>
        <p:spPr>
          <a:xfrm rot="20890337">
            <a:off x="6237592" y="5963763"/>
            <a:ext cx="2476500" cy="476250"/>
          </a:xfrm>
          <a:prstGeom prst="rect">
            <a:avLst/>
          </a:prstGeom>
          <a:solidFill>
            <a:srgbClr val="93B41C"/>
          </a:solidFill>
          <a:ln cmpd="dbl">
            <a:solidFill>
              <a:schemeClr val="tx1"/>
            </a:solidFill>
          </a:ln>
        </p:spPr>
        <p:txBody>
          <a:bodyPr anchor="ctr" anchorCtr="0"/>
          <a:lstStyle>
            <a:lvl1pPr algn="r" eaLnBrk="1" latinLnBrk="0" hangingPunct="1">
              <a:defRPr kumimoji="0" sz="1400" b="1">
                <a:solidFill>
                  <a:srgbClr val="00B050"/>
                </a:solidFill>
              </a:defRPr>
            </a:lvl1pPr>
          </a:lstStyle>
          <a:p>
            <a:fld id="{CFAB889A-8EA4-48A0-83C4-F1F644189B7A}" type="datetime1">
              <a:rPr lang="hr-HR" smtClean="0"/>
              <a:pPr/>
              <a:t>2.2.2010</a:t>
            </a:fld>
            <a:endParaRPr lang="hr-HR" dirty="0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3"/>
          </p:nvPr>
        </p:nvSpPr>
        <p:spPr>
          <a:xfrm rot="363867">
            <a:off x="1000100" y="6072206"/>
            <a:ext cx="3962400" cy="457200"/>
          </a:xfrm>
          <a:prstGeom prst="rect">
            <a:avLst/>
          </a:prstGeom>
          <a:solidFill>
            <a:srgbClr val="93B41C"/>
          </a:solidFill>
          <a:ln w="12700" cmpd="dbl">
            <a:solidFill>
              <a:schemeClr val="tx1"/>
            </a:solidFill>
          </a:ln>
        </p:spPr>
        <p:txBody>
          <a:bodyPr anchor="ctr" anchorCtr="0"/>
          <a:lstStyle>
            <a:lvl1pPr eaLnBrk="1" latinLnBrk="0" hangingPunct="1">
              <a:defRPr kumimoji="0" sz="1400" b="1">
                <a:solidFill>
                  <a:srgbClr val="00B050"/>
                </a:solidFill>
              </a:defRPr>
            </a:lvl1pPr>
          </a:lstStyle>
          <a:p>
            <a:r>
              <a:rPr lang="hr-HR" dirty="0" smtClean="0"/>
              <a:t>Nogomet</a:t>
            </a:r>
            <a:endParaRPr lang="hr-HR" dirty="0"/>
          </a:p>
        </p:txBody>
      </p:sp>
      <p:sp>
        <p:nvSpPr>
          <p:cNvPr id="23" name="Rezervirano mjesto broja slajda 22"/>
          <p:cNvSpPr>
            <a:spLocks noGrp="1"/>
          </p:cNvSpPr>
          <p:nvPr>
            <p:ph type="sldNum" sz="quarter" idx="4"/>
          </p:nvPr>
        </p:nvSpPr>
        <p:spPr>
          <a:xfrm rot="20457243">
            <a:off x="146304" y="6210300"/>
            <a:ext cx="710920" cy="457200"/>
          </a:xfrm>
          <a:prstGeom prst="ellipse">
            <a:avLst/>
          </a:prstGeom>
          <a:solidFill>
            <a:srgbClr val="93B41C"/>
          </a:solidFill>
          <a:ln cmpd="dbl">
            <a:solidFill>
              <a:schemeClr val="tx1"/>
            </a:solidFill>
          </a:ln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 b="1">
                <a:solidFill>
                  <a:srgbClr val="00B050"/>
                </a:solidFill>
                <a:latin typeface="+mj-lt"/>
                <a:ea typeface="+mj-ea"/>
                <a:cs typeface="+mj-cs"/>
              </a:defRPr>
            </a:lvl1pPr>
          </a:lstStyle>
          <a:p>
            <a:fld id="{4533CDAC-3C46-4306-94DF-F1C769966093}" type="slidenum">
              <a:rPr lang="hr-HR" smtClean="0"/>
              <a:pPr/>
              <a:t>‹#›</a:t>
            </a:fld>
            <a:endParaRPr lang="hr-HR" dirty="0"/>
          </a:p>
        </p:txBody>
      </p:sp>
      <p:sp>
        <p:nvSpPr>
          <p:cNvPr id="12" name="Srce 11"/>
          <p:cNvSpPr/>
          <p:nvPr userDrawn="1"/>
        </p:nvSpPr>
        <p:spPr>
          <a:xfrm>
            <a:off x="6215074" y="3143248"/>
            <a:ext cx="1071570" cy="71438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r-HR" sz="5500" dirty="0" smtClean="0">
                <a:latin typeface="Chiller" pitchFamily="82" charset="0"/>
              </a:rPr>
              <a:t>                </a:t>
            </a:r>
            <a:r>
              <a:rPr lang="hr-HR" sz="5500" b="1" dirty="0" smtClean="0">
                <a:latin typeface="Chiller" pitchFamily="82" charset="0"/>
              </a:rPr>
              <a:t>Darija </a:t>
            </a:r>
            <a:r>
              <a:rPr lang="hr-HR" sz="5500" b="1" dirty="0" err="1" smtClean="0">
                <a:latin typeface="Chiller" pitchFamily="82" charset="0"/>
              </a:rPr>
              <a:t>Šajtović</a:t>
            </a:r>
            <a:endParaRPr lang="hr-HR" sz="5500" b="1" dirty="0">
              <a:latin typeface="Chiller" pitchFamily="82" charset="0"/>
            </a:endParaRPr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r-HR" sz="5500" b="1" dirty="0" smtClean="0">
                <a:latin typeface="Chiller" pitchFamily="82" charset="0"/>
              </a:rPr>
              <a:t>Nogomet</a:t>
            </a:r>
            <a:endParaRPr lang="hr-HR" sz="5500" b="1" dirty="0">
              <a:latin typeface="Chiller" pitchFamily="82" charset="0"/>
            </a:endParaRP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42B0A-DF08-43B8-99C6-A1005ACFA502}" type="datetime1">
              <a:rPr lang="hr-HR" smtClean="0"/>
              <a:t>2.2.2010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Nogomet</a:t>
            </a: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3CDAC-3C46-4306-94DF-F1C769966093}" type="slidenum">
              <a:rPr lang="hr-HR" smtClean="0"/>
              <a:pPr/>
              <a:t>1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slov 1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5500" b="1" dirty="0" smtClean="0"/>
              <a:t>Kada se održalo prvo nogometno          prvenstvo??</a:t>
            </a:r>
            <a:endParaRPr lang="hr-HR" sz="5500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hr-HR" dirty="0" smtClean="0"/>
          </a:p>
          <a:p>
            <a:r>
              <a:rPr lang="hr-HR" dirty="0" smtClean="0"/>
              <a:t>        1930.</a:t>
            </a:r>
          </a:p>
          <a:p>
            <a:endParaRPr lang="hr-HR" dirty="0" smtClean="0"/>
          </a:p>
          <a:p>
            <a:r>
              <a:rPr lang="hr-HR" dirty="0" smtClean="0"/>
              <a:t>         1965.</a:t>
            </a:r>
          </a:p>
          <a:p>
            <a:endParaRPr lang="hr-HR" dirty="0" smtClean="0"/>
          </a:p>
          <a:p>
            <a:r>
              <a:rPr lang="hr-HR" dirty="0" smtClean="0"/>
              <a:t>           1975.</a:t>
            </a:r>
          </a:p>
          <a:p>
            <a:endParaRPr lang="hr-HR" dirty="0" smtClean="0"/>
          </a:p>
          <a:p>
            <a:pPr>
              <a:buNone/>
            </a:pPr>
            <a:endParaRPr lang="hr-HR" dirty="0" smtClean="0"/>
          </a:p>
        </p:txBody>
      </p:sp>
      <p:sp>
        <p:nvSpPr>
          <p:cNvPr id="15" name="Akcijski gumb: Prilagođeno 14">
            <a:hlinkClick r:id="rId2" action="ppaction://hlinksldjump" highlightClick="1"/>
          </p:cNvPr>
          <p:cNvSpPr/>
          <p:nvPr/>
        </p:nvSpPr>
        <p:spPr>
          <a:xfrm>
            <a:off x="1285852" y="1857364"/>
            <a:ext cx="500066" cy="571504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a)</a:t>
            </a:r>
            <a:endParaRPr lang="hr-HR" dirty="0"/>
          </a:p>
        </p:txBody>
      </p:sp>
      <p:sp>
        <p:nvSpPr>
          <p:cNvPr id="16" name="Akcijski gumb: Prilagođeno 15">
            <a:hlinkClick r:id="rId3" action="ppaction://hlinksldjump" highlightClick="1"/>
          </p:cNvPr>
          <p:cNvSpPr/>
          <p:nvPr/>
        </p:nvSpPr>
        <p:spPr>
          <a:xfrm>
            <a:off x="1285852" y="2857496"/>
            <a:ext cx="571504" cy="571504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b)</a:t>
            </a:r>
            <a:endParaRPr lang="hr-HR" dirty="0"/>
          </a:p>
        </p:txBody>
      </p:sp>
      <p:sp>
        <p:nvSpPr>
          <p:cNvPr id="17" name="Akcijski gumb: Prilagođeno 16">
            <a:hlinkClick r:id="rId3" action="ppaction://hlinksldjump" highlightClick="1"/>
          </p:cNvPr>
          <p:cNvSpPr/>
          <p:nvPr/>
        </p:nvSpPr>
        <p:spPr>
          <a:xfrm>
            <a:off x="1214414" y="3786190"/>
            <a:ext cx="714380" cy="571504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c)</a:t>
            </a:r>
            <a:endParaRPr lang="hr-HR" dirty="0"/>
          </a:p>
        </p:txBody>
      </p:sp>
      <p:pic>
        <p:nvPicPr>
          <p:cNvPr id="18" name="Slika 17" descr="nogomet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786050" y="2071678"/>
            <a:ext cx="3429000" cy="2533650"/>
          </a:xfrm>
          <a:prstGeom prst="rect">
            <a:avLst/>
          </a:prstGeom>
        </p:spPr>
      </p:pic>
      <p:sp>
        <p:nvSpPr>
          <p:cNvPr id="8" name="Rezervirano mjesto datuma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AC6FC-4DC6-43E2-993D-0646A510321F}" type="datetime1">
              <a:rPr lang="hr-HR" smtClean="0"/>
              <a:t>2.2.2010</a:t>
            </a:fld>
            <a:endParaRPr lang="hr-HR"/>
          </a:p>
        </p:txBody>
      </p:sp>
      <p:sp>
        <p:nvSpPr>
          <p:cNvPr id="9" name="Rezervirano mjesto podnožja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Nogomet</a:t>
            </a:r>
            <a:endParaRPr lang="hr-HR"/>
          </a:p>
        </p:txBody>
      </p:sp>
      <p:sp>
        <p:nvSpPr>
          <p:cNvPr id="10" name="Rezervirano mjesto broja slajda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3CDAC-3C46-4306-94DF-F1C769966093}" type="slidenum">
              <a:rPr lang="hr-HR" smtClean="0"/>
              <a:pPr/>
              <a:t>10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5500" b="1" dirty="0" smtClean="0">
                <a:latin typeface="Algerian" pitchFamily="82" charset="0"/>
              </a:rPr>
              <a:t>Kraj!</a:t>
            </a:r>
            <a:endParaRPr lang="hr-HR" sz="5500" b="1" dirty="0">
              <a:latin typeface="Algerian" pitchFamily="82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B966F-6F0E-4CF8-B081-3F1C0F41DDC6}" type="datetime1">
              <a:rPr lang="hr-HR" smtClean="0"/>
              <a:t>2.2.2010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Nogomet</a:t>
            </a: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3CDAC-3C46-4306-94DF-F1C769966093}" type="slidenum">
              <a:rPr lang="hr-HR" smtClean="0"/>
              <a:pPr/>
              <a:t>11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401080" cy="4900634"/>
          </a:xfrm>
        </p:spPr>
        <p:txBody>
          <a:bodyPr>
            <a:normAutofit fontScale="25000" lnSpcReduction="20000"/>
          </a:bodyPr>
          <a:lstStyle/>
          <a:p>
            <a:r>
              <a:rPr lang="hr-HR" sz="5600" b="1" dirty="0" smtClean="0"/>
              <a:t>Žuti karton</a:t>
            </a:r>
            <a:r>
              <a:rPr lang="hr-HR" sz="5600" dirty="0" smtClean="0"/>
              <a:t/>
            </a:r>
            <a:br>
              <a:rPr lang="hr-HR" sz="5600" dirty="0" smtClean="0"/>
            </a:br>
            <a:r>
              <a:rPr lang="hr-HR" sz="5600" dirty="0" smtClean="0"/>
              <a:t/>
            </a:r>
            <a:br>
              <a:rPr lang="hr-HR" sz="5600" dirty="0" smtClean="0"/>
            </a:br>
            <a:r>
              <a:rPr lang="hr-HR" sz="5600" dirty="0" smtClean="0"/>
              <a:t>Igrač zbog slijedećih stvari može dobiti žuti karton:</a:t>
            </a:r>
            <a:br>
              <a:rPr lang="hr-HR" sz="5600" dirty="0" smtClean="0"/>
            </a:br>
            <a:r>
              <a:rPr lang="hr-HR" sz="5600" dirty="0" smtClean="0"/>
              <a:t>• Bilo kakvo nesportsko ponašanje</a:t>
            </a:r>
            <a:br>
              <a:rPr lang="hr-HR" sz="5600" dirty="0" smtClean="0"/>
            </a:br>
            <a:r>
              <a:rPr lang="hr-HR" sz="5600" dirty="0" smtClean="0"/>
              <a:t>• </a:t>
            </a:r>
            <a:r>
              <a:rPr lang="hr-HR" sz="5600" dirty="0" err="1" smtClean="0"/>
              <a:t>Nekuturno</a:t>
            </a:r>
            <a:r>
              <a:rPr lang="hr-HR" sz="5600" dirty="0" smtClean="0"/>
              <a:t> ponašanje ili nekulturno izražavanje</a:t>
            </a:r>
            <a:br>
              <a:rPr lang="hr-HR" sz="5600" dirty="0" smtClean="0"/>
            </a:br>
            <a:r>
              <a:rPr lang="hr-HR" sz="5600" dirty="0" smtClean="0"/>
              <a:t>• Česti prekršaji</a:t>
            </a:r>
            <a:br>
              <a:rPr lang="hr-HR" sz="5600" dirty="0" smtClean="0"/>
            </a:br>
            <a:r>
              <a:rPr lang="hr-HR" sz="5600" dirty="0" smtClean="0"/>
              <a:t>• Otezanje (odugovlačenje) igre</a:t>
            </a:r>
            <a:br>
              <a:rPr lang="hr-HR" sz="5600" dirty="0" smtClean="0"/>
            </a:br>
            <a:r>
              <a:rPr lang="hr-HR" sz="5600" dirty="0" smtClean="0"/>
              <a:t>• Ako se kod slobodnog udarca ili kornera za protivnika ne pomakne na propisanu distancu (9,15 metara)</a:t>
            </a:r>
            <a:br>
              <a:rPr lang="hr-HR" sz="5600" dirty="0" smtClean="0"/>
            </a:br>
            <a:r>
              <a:rPr lang="hr-HR" sz="5600" dirty="0" smtClean="0"/>
              <a:t>• Ulaženje ili izlaženje s terena bez dozvole glavnog suca</a:t>
            </a:r>
            <a:br>
              <a:rPr lang="hr-HR" sz="5600" dirty="0" smtClean="0"/>
            </a:br>
            <a:r>
              <a:rPr lang="hr-HR" sz="5600" dirty="0" smtClean="0"/>
              <a:t/>
            </a:r>
            <a:br>
              <a:rPr lang="hr-HR" sz="5600" dirty="0" smtClean="0"/>
            </a:br>
            <a:r>
              <a:rPr lang="hr-HR" sz="5600" b="1" dirty="0" smtClean="0"/>
              <a:t>Crveni karton</a:t>
            </a:r>
            <a:r>
              <a:rPr lang="hr-HR" sz="5600" dirty="0" smtClean="0"/>
              <a:t/>
            </a:r>
            <a:br>
              <a:rPr lang="hr-HR" sz="5600" dirty="0" smtClean="0"/>
            </a:br>
            <a:r>
              <a:rPr lang="hr-HR" sz="5600" dirty="0" smtClean="0"/>
              <a:t/>
            </a:r>
            <a:br>
              <a:rPr lang="hr-HR" sz="5600" dirty="0" smtClean="0"/>
            </a:br>
            <a:r>
              <a:rPr lang="hr-HR" sz="5600" dirty="0" smtClean="0"/>
              <a:t>U nogometu dva žuta kartona </a:t>
            </a:r>
            <a:br>
              <a:rPr lang="hr-HR" sz="5600" dirty="0" smtClean="0"/>
            </a:br>
            <a:r>
              <a:rPr lang="hr-HR" sz="5600" dirty="0" smtClean="0"/>
              <a:t>jednaka su crvenom, pa je igrač </a:t>
            </a:r>
            <a:br>
              <a:rPr lang="hr-HR" sz="5600" dirty="0" smtClean="0"/>
            </a:br>
            <a:r>
              <a:rPr lang="hr-HR" sz="5600" dirty="0" smtClean="0"/>
              <a:t>isključen sa utakmice.</a:t>
            </a:r>
            <a:br>
              <a:rPr lang="hr-HR" sz="5600" dirty="0" smtClean="0"/>
            </a:br>
            <a:r>
              <a:rPr lang="hr-HR" sz="5600" dirty="0" smtClean="0"/>
              <a:t/>
            </a:r>
            <a:br>
              <a:rPr lang="hr-HR" sz="5600" dirty="0" smtClean="0"/>
            </a:br>
            <a:r>
              <a:rPr lang="hr-HR" sz="5600" dirty="0" smtClean="0"/>
              <a:t>Crveni karton igrač može dobiti i </a:t>
            </a:r>
            <a:br>
              <a:rPr lang="hr-HR" sz="5600" dirty="0" smtClean="0"/>
            </a:br>
            <a:r>
              <a:rPr lang="hr-HR" sz="5600" dirty="0" smtClean="0"/>
              <a:t>zbog:</a:t>
            </a:r>
            <a:br>
              <a:rPr lang="hr-HR" sz="5600" dirty="0" smtClean="0"/>
            </a:br>
            <a:r>
              <a:rPr lang="hr-HR" sz="5600" dirty="0" smtClean="0"/>
              <a:t>• Ozbiljnog, oštrog prekršaja</a:t>
            </a:r>
            <a:br>
              <a:rPr lang="hr-HR" sz="5600" dirty="0" smtClean="0"/>
            </a:br>
            <a:r>
              <a:rPr lang="hr-HR" sz="5600" dirty="0" smtClean="0"/>
              <a:t>• Nesportskog ponašanja</a:t>
            </a:r>
            <a:br>
              <a:rPr lang="hr-HR" sz="5600" dirty="0" smtClean="0"/>
            </a:br>
            <a:r>
              <a:rPr lang="hr-HR" sz="5600" dirty="0" smtClean="0"/>
              <a:t>• Ako igrač napravi prekršaj u čistoj </a:t>
            </a:r>
            <a:br>
              <a:rPr lang="hr-HR" sz="5600" dirty="0" smtClean="0"/>
            </a:br>
            <a:r>
              <a:rPr lang="hr-HR" sz="5600" dirty="0" smtClean="0"/>
              <a:t>gol prilici za protivnika</a:t>
            </a:r>
            <a:br>
              <a:rPr lang="hr-HR" sz="5600" dirty="0" smtClean="0"/>
            </a:br>
            <a:r>
              <a:rPr lang="hr-HR" sz="5600" dirty="0" smtClean="0"/>
              <a:t>• Pljuvanja protivnika ili bilo koje </a:t>
            </a:r>
            <a:br>
              <a:rPr lang="hr-HR" sz="5600" dirty="0" smtClean="0"/>
            </a:br>
            <a:r>
              <a:rPr lang="hr-HR" sz="5600" dirty="0" smtClean="0"/>
              <a:t>druge osobe</a:t>
            </a:r>
            <a:br>
              <a:rPr lang="hr-HR" sz="5600" dirty="0" smtClean="0"/>
            </a:br>
            <a:r>
              <a:rPr lang="hr-HR" sz="5600" dirty="0" smtClean="0"/>
              <a:t>• Ako igrač namjerno rukom spriječi </a:t>
            </a:r>
            <a:br>
              <a:rPr lang="hr-HR" sz="5600" dirty="0" smtClean="0"/>
            </a:br>
            <a:r>
              <a:rPr lang="hr-HR" sz="5600" dirty="0" smtClean="0"/>
              <a:t>ulazak lopte u gol</a:t>
            </a:r>
            <a:br>
              <a:rPr lang="hr-HR" sz="5600" dirty="0" smtClean="0"/>
            </a:br>
            <a:r>
              <a:rPr lang="hr-HR" sz="5600" dirty="0" smtClean="0"/>
              <a:t>• Ako golman namjerno igra rukom </a:t>
            </a:r>
            <a:br>
              <a:rPr lang="hr-HR" sz="5600" dirty="0" smtClean="0"/>
            </a:br>
            <a:r>
              <a:rPr lang="hr-HR" sz="5600" dirty="0" smtClean="0"/>
              <a:t>izvan kaznenog prostora. </a:t>
            </a:r>
            <a:r>
              <a:rPr lang="hr-HR" dirty="0" smtClean="0"/>
              <a:t/>
            </a:r>
            <a:br>
              <a:rPr lang="hr-HR" dirty="0" smtClean="0"/>
            </a:br>
            <a:endParaRPr lang="hr-HR" dirty="0" smtClean="0"/>
          </a:p>
          <a:p>
            <a:endParaRPr lang="hr-HR" dirty="0"/>
          </a:p>
        </p:txBody>
      </p:sp>
      <p:sp>
        <p:nvSpPr>
          <p:cNvPr id="4" name="Akcijski gumb: Povratak 3">
            <a:hlinkClick r:id="" action="ppaction://hlinkshowjump?jump=lastslideviewed" highlightClick="1"/>
          </p:cNvPr>
          <p:cNvSpPr/>
          <p:nvPr/>
        </p:nvSpPr>
        <p:spPr>
          <a:xfrm>
            <a:off x="4857752" y="4214818"/>
            <a:ext cx="714380" cy="571504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5" name="Slika 4" descr="300PX-~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5008" y="4429132"/>
            <a:ext cx="2857520" cy="2143140"/>
          </a:xfrm>
          <a:prstGeom prst="rect">
            <a:avLst/>
          </a:prstGeom>
        </p:spPr>
      </p:pic>
      <p:sp>
        <p:nvSpPr>
          <p:cNvPr id="6" name="Rezervirano mjesto datum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6CDCE-AF0F-41A0-AB4C-1994DFFDDDB7}" type="datetime1">
              <a:rPr lang="hr-HR" smtClean="0"/>
              <a:t>2.2.2010</a:t>
            </a:fld>
            <a:endParaRPr lang="hr-HR"/>
          </a:p>
        </p:txBody>
      </p:sp>
      <p:sp>
        <p:nvSpPr>
          <p:cNvPr id="7" name="Rezervirano mjesto podnožj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Nogomet</a:t>
            </a:r>
            <a:endParaRPr lang="hr-HR"/>
          </a:p>
        </p:txBody>
      </p:sp>
      <p:sp>
        <p:nvSpPr>
          <p:cNvPr id="8" name="Rezervirano mjesto broja slajd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3CDAC-3C46-4306-94DF-F1C769966093}" type="slidenum">
              <a:rPr lang="hr-HR" smtClean="0"/>
              <a:pPr/>
              <a:t>12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Rezervirano mjesto sadržaja 3" descr="efc__1183455513_kit330.jpg">
            <a:hlinkClick r:id="rId2" action="ppaction://hlinksldjump"/>
          </p:cNvPr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>
          <a:xfrm>
            <a:off x="3228975" y="1638300"/>
            <a:ext cx="3143250" cy="4191000"/>
          </a:xfrm>
          <a:prstGeom prst="rect">
            <a:avLst/>
          </a:prstGeom>
        </p:spPr>
      </p:pic>
      <p:sp>
        <p:nvSpPr>
          <p:cNvPr id="5" name="Akcijski gumb: Povratak 4">
            <a:hlinkClick r:id="" action="ppaction://hlinkshowjump?jump=lastslideviewed" highlightClick="1"/>
          </p:cNvPr>
          <p:cNvSpPr/>
          <p:nvPr/>
        </p:nvSpPr>
        <p:spPr>
          <a:xfrm>
            <a:off x="857224" y="4714884"/>
            <a:ext cx="1000132" cy="785818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Rezervirano mjesto datum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8E5FF-3948-47E7-9ACF-0609FD46F271}" type="datetime1">
              <a:rPr lang="hr-HR" smtClean="0"/>
              <a:t>2.2.2010</a:t>
            </a:fld>
            <a:endParaRPr lang="hr-HR"/>
          </a:p>
        </p:txBody>
      </p:sp>
      <p:sp>
        <p:nvSpPr>
          <p:cNvPr id="7" name="Rezervirano mjesto podnožj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Nogomet</a:t>
            </a:r>
            <a:endParaRPr lang="hr-HR"/>
          </a:p>
        </p:txBody>
      </p:sp>
      <p:sp>
        <p:nvSpPr>
          <p:cNvPr id="8" name="Rezervirano mjesto broja slajd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3CDAC-3C46-4306-94DF-F1C769966093}" type="slidenum">
              <a:rPr lang="hr-HR" smtClean="0"/>
              <a:pPr/>
              <a:t>13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hr-HR" sz="7200" dirty="0" smtClean="0">
                <a:latin typeface="Cooper Black" pitchFamily="18" charset="0"/>
              </a:rPr>
              <a:t>Točno!</a:t>
            </a:r>
            <a:endParaRPr lang="hr-HR" sz="7200" dirty="0">
              <a:latin typeface="Cooper Black" pitchFamily="18" charset="0"/>
            </a:endParaRPr>
          </a:p>
        </p:txBody>
      </p:sp>
      <p:sp>
        <p:nvSpPr>
          <p:cNvPr id="5" name="Akcijski gumb: Kraj 4">
            <a:hlinkClick r:id="rId2" action="ppaction://hlinksldjump" highlightClick="1"/>
          </p:cNvPr>
          <p:cNvSpPr/>
          <p:nvPr/>
        </p:nvSpPr>
        <p:spPr>
          <a:xfrm>
            <a:off x="2786050" y="3286124"/>
            <a:ext cx="571504" cy="500066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Rezervirano mjesto datum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37E3D-7ACE-45C5-BB53-991A8B3DF424}" type="datetime1">
              <a:rPr lang="hr-HR" smtClean="0"/>
              <a:t>2.2.2010</a:t>
            </a:fld>
            <a:endParaRPr lang="hr-HR"/>
          </a:p>
        </p:txBody>
      </p:sp>
      <p:sp>
        <p:nvSpPr>
          <p:cNvPr id="7" name="Rezervirano mjesto podnožj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Nogomet</a:t>
            </a:r>
            <a:endParaRPr lang="hr-HR"/>
          </a:p>
        </p:txBody>
      </p:sp>
      <p:sp>
        <p:nvSpPr>
          <p:cNvPr id="8" name="Rezervirano mjesto broja slajd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3CDAC-3C46-4306-94DF-F1C769966093}" type="slidenum">
              <a:rPr lang="hr-HR" smtClean="0"/>
              <a:pPr/>
              <a:t>14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hr-HR" sz="5400" dirty="0" smtClean="0">
                <a:latin typeface="Cooper Black" pitchFamily="18" charset="0"/>
              </a:rPr>
              <a:t>Netočno!</a:t>
            </a:r>
            <a:endParaRPr lang="hr-HR" sz="5400" dirty="0">
              <a:latin typeface="Cooper Black" pitchFamily="18" charset="0"/>
            </a:endParaRPr>
          </a:p>
        </p:txBody>
      </p:sp>
      <p:sp>
        <p:nvSpPr>
          <p:cNvPr id="5" name="Akcijski gumb: Povratak 4">
            <a:hlinkClick r:id="rId2" action="ppaction://hlinksldjump" highlightClick="1"/>
          </p:cNvPr>
          <p:cNvSpPr/>
          <p:nvPr/>
        </p:nvSpPr>
        <p:spPr>
          <a:xfrm>
            <a:off x="1714480" y="4000504"/>
            <a:ext cx="571504" cy="71438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Rezervirano mjesto datum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DABD0-9C27-4808-8F6F-8897A7E135D8}" type="datetime1">
              <a:rPr lang="hr-HR" smtClean="0"/>
              <a:t>2.2.2010</a:t>
            </a:fld>
            <a:endParaRPr lang="hr-HR"/>
          </a:p>
        </p:txBody>
      </p:sp>
      <p:sp>
        <p:nvSpPr>
          <p:cNvPr id="7" name="Rezervirano mjesto podnožj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Nogomet</a:t>
            </a:r>
            <a:endParaRPr lang="hr-HR"/>
          </a:p>
        </p:txBody>
      </p:sp>
      <p:sp>
        <p:nvSpPr>
          <p:cNvPr id="8" name="Rezervirano mjesto broja slajd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3CDAC-3C46-4306-94DF-F1C769966093}" type="slidenum">
              <a:rPr lang="hr-HR" smtClean="0"/>
              <a:pPr/>
              <a:t>15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6100" b="1" dirty="0" smtClean="0">
                <a:latin typeface="Forte" pitchFamily="66" charset="0"/>
              </a:rPr>
              <a:t>O nogometu…</a:t>
            </a:r>
            <a:r>
              <a:rPr lang="hr-HR" dirty="0" smtClean="0">
                <a:latin typeface="Forte" pitchFamily="66" charset="0"/>
              </a:rPr>
              <a:t/>
            </a:r>
            <a:br>
              <a:rPr lang="hr-HR" dirty="0" smtClean="0">
                <a:latin typeface="Forte" pitchFamily="66" charset="0"/>
              </a:rPr>
            </a:br>
            <a:endParaRPr lang="hr-HR" dirty="0">
              <a:latin typeface="Forte" pitchFamily="66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vi-VN" sz="2000" dirty="0" smtClean="0"/>
              <a:t> </a:t>
            </a:r>
            <a:r>
              <a:rPr lang="vi-VN" sz="3500" b="1" dirty="0" smtClean="0"/>
              <a:t>Nogomet</a:t>
            </a:r>
            <a:r>
              <a:rPr lang="vi-VN" sz="3500" dirty="0" smtClean="0"/>
              <a:t> je ekipni sport koji se igra između dvije ekipe sastavljenih od jedanaest igrača ili igračica.</a:t>
            </a:r>
            <a:r>
              <a:rPr lang="hr-HR" sz="3500" dirty="0" smtClean="0">
                <a:latin typeface="Forte" pitchFamily="66" charset="0"/>
              </a:rPr>
              <a:t>..</a:t>
            </a:r>
          </a:p>
          <a:p>
            <a:r>
              <a:rPr lang="vi-VN" sz="3500" dirty="0" smtClean="0"/>
              <a:t>Nogomet je trenutačno najpopularniji sport na svijetu.</a:t>
            </a:r>
            <a:endParaRPr lang="hr-HR" sz="3500" dirty="0" smtClean="0">
              <a:latin typeface="Forte" pitchFamily="66" charset="0"/>
            </a:endParaRPr>
          </a:p>
          <a:p>
            <a:r>
              <a:rPr lang="vi-VN" sz="3500" dirty="0" smtClean="0"/>
              <a:t> Igra se nogometnom loptom na pravokutnom igralištu s travnatom ili umjetnom površinom</a:t>
            </a:r>
            <a:r>
              <a:rPr lang="hr-HR" sz="3500" dirty="0" err="1" smtClean="0">
                <a:latin typeface="Forte" pitchFamily="66" charset="0"/>
              </a:rPr>
              <a:t>..</a:t>
            </a:r>
            <a:r>
              <a:rPr lang="hr-HR" sz="3500" dirty="0" smtClean="0">
                <a:latin typeface="Forte" pitchFamily="66" charset="0"/>
              </a:rPr>
              <a:t>.</a:t>
            </a:r>
          </a:p>
          <a:p>
            <a:r>
              <a:rPr lang="vi-VN" sz="3500" dirty="0" smtClean="0"/>
              <a:t>Golovi su smješteni nasuprot jedan drugome na kraju igrališta. </a:t>
            </a:r>
            <a:endParaRPr lang="hr-HR" sz="3500" dirty="0" smtClean="0">
              <a:latin typeface="Forte" pitchFamily="66" charset="0"/>
            </a:endParaRPr>
          </a:p>
          <a:p>
            <a:r>
              <a:rPr lang="vi-VN" sz="3500" dirty="0" smtClean="0"/>
              <a:t>Cilj je igre ubaciti loptu u protivnički gol manevrirajući loptom bilo kojim dijelom tijela </a:t>
            </a:r>
            <a:r>
              <a:rPr lang="vi-VN" sz="3500" b="1" dirty="0" smtClean="0"/>
              <a:t>osim rukom</a:t>
            </a:r>
            <a:r>
              <a:rPr lang="vi-VN" sz="3500" dirty="0" smtClean="0"/>
              <a:t>.</a:t>
            </a:r>
            <a:r>
              <a:rPr lang="hr-HR" sz="3500" dirty="0" smtClean="0">
                <a:latin typeface="Forte" pitchFamily="66" charset="0"/>
              </a:rPr>
              <a:t>..</a:t>
            </a:r>
          </a:p>
          <a:p>
            <a:r>
              <a:rPr lang="vi-VN" sz="3500" dirty="0" smtClean="0"/>
              <a:t>Jedino vratar</a:t>
            </a:r>
            <a:r>
              <a:rPr lang="hr-HR" sz="3500" dirty="0" smtClean="0">
                <a:latin typeface="Forte" pitchFamily="66" charset="0"/>
              </a:rPr>
              <a:t> </a:t>
            </a:r>
            <a:r>
              <a:rPr lang="vi-VN" sz="3500" dirty="0" smtClean="0"/>
              <a:t>može u ograničenom području igrati rukom.</a:t>
            </a:r>
            <a:endParaRPr lang="hr-HR" sz="3500" dirty="0" smtClean="0">
              <a:latin typeface="Forte" pitchFamily="66" charset="0"/>
            </a:endParaRPr>
          </a:p>
          <a:p>
            <a:r>
              <a:rPr lang="vi-VN" sz="3500" dirty="0" smtClean="0"/>
              <a:t> Pobjednik je utakmice ekipa koja na kraju utakmice zabije više pogodaka (golova, zgoditaka</a:t>
            </a:r>
            <a:r>
              <a:rPr lang="hr-HR" sz="3500" dirty="0" smtClean="0">
                <a:latin typeface="Forte" pitchFamily="66" charset="0"/>
              </a:rPr>
              <a:t>)…</a:t>
            </a:r>
            <a:endParaRPr lang="hr-HR" sz="3500" dirty="0">
              <a:latin typeface="Forte" pitchFamily="66" charset="0"/>
            </a:endParaRP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194A3-E878-4E87-83D9-A8E3C2E123A3}" type="datetime1">
              <a:rPr lang="hr-HR" smtClean="0"/>
              <a:t>2.2.2010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Nogomet</a:t>
            </a: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3CDAC-3C46-4306-94DF-F1C769966093}" type="slidenum">
              <a:rPr lang="hr-HR" smtClean="0"/>
              <a:pPr/>
              <a:t>2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5500" b="1" dirty="0" smtClean="0">
                <a:latin typeface="Forte" pitchFamily="66" charset="0"/>
              </a:rPr>
              <a:t>Pravila igre…</a:t>
            </a:r>
            <a:endParaRPr lang="hr-HR" sz="5500" b="1" dirty="0">
              <a:latin typeface="Forte" pitchFamily="66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vi-VN" sz="2000" dirty="0" smtClean="0"/>
              <a:t>Svaka se ekipa sastoji od najviše 11 igrača (ne zamjena), od kojih jedan mora biti vratar.</a:t>
            </a:r>
            <a:endParaRPr lang="hr-HR" sz="2000" dirty="0" smtClean="0">
              <a:latin typeface="Forte" pitchFamily="66" charset="0"/>
            </a:endParaRPr>
          </a:p>
          <a:p>
            <a:r>
              <a:rPr lang="vi-VN" sz="2000" dirty="0" smtClean="0"/>
              <a:t> Pravila natjecanja određuju minimalan broj igrača koji je potreban za stvaranje ekipe, što je najčešće sedam.</a:t>
            </a:r>
            <a:endParaRPr lang="hr-HR" sz="2000" dirty="0" smtClean="0">
              <a:latin typeface="Forte" pitchFamily="66" charset="0"/>
            </a:endParaRPr>
          </a:p>
          <a:p>
            <a:r>
              <a:rPr lang="vi-VN" sz="2000" dirty="0" smtClean="0"/>
              <a:t>Vratar se može koristiti rukom ili dlanom te se kretati s loptom u rukama, ali samo unutar šesnaesterca ispred vlastitog gola, ne protivničkog</a:t>
            </a:r>
            <a:r>
              <a:rPr lang="vi-VN" sz="3500" dirty="0" smtClean="0"/>
              <a:t>. </a:t>
            </a:r>
            <a:endParaRPr lang="hr-HR" sz="3500" dirty="0" smtClean="0">
              <a:latin typeface="Forte" pitchFamily="66" charset="0"/>
            </a:endParaRP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D9D20-C11A-4F57-9129-642AA41B1C78}" type="datetime1">
              <a:rPr lang="hr-HR" smtClean="0"/>
              <a:t>2.2.2010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Nogomet</a:t>
            </a: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3CDAC-3C46-4306-94DF-F1C769966093}" type="slidenum">
              <a:rPr lang="hr-HR" smtClean="0"/>
              <a:pPr/>
              <a:t>3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5500" b="1" dirty="0" smtClean="0">
                <a:latin typeface="Forte" pitchFamily="66" charset="0"/>
              </a:rPr>
              <a:t>Oprema i suci</a:t>
            </a:r>
            <a:endParaRPr lang="hr-HR" sz="5500" b="1" dirty="0">
              <a:latin typeface="Forte" pitchFamily="66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hr-HR" sz="2000" dirty="0" smtClean="0">
                <a:latin typeface="Forte" pitchFamily="66" charset="0"/>
              </a:rPr>
              <a:t>Osnovna oprema koja je potrebna za nastup uključuje majicu, hlače, čarape (štucne), kopačke i štitnike za potkoljenicu</a:t>
            </a:r>
          </a:p>
          <a:p>
            <a:r>
              <a:rPr lang="hr-HR" sz="2000" dirty="0" smtClean="0">
                <a:latin typeface="Forte" pitchFamily="66" charset="0"/>
              </a:rPr>
              <a:t>Utakmicu sudi glavni sudac, koji </a:t>
            </a:r>
            <a:r>
              <a:rPr lang="hr-HR" sz="2000" i="1" dirty="0" smtClean="0">
                <a:latin typeface="Forte" pitchFamily="66" charset="0"/>
              </a:rPr>
              <a:t>ima potpunu ovlast da provodi sva nogometna pravila tijekom utakmice za koju je izabran da sudi</a:t>
            </a:r>
            <a:r>
              <a:rPr lang="hr-HR" sz="2000" dirty="0" smtClean="0">
                <a:latin typeface="Forte" pitchFamily="66" charset="0"/>
              </a:rPr>
              <a:t> (5. pravilo)</a:t>
            </a:r>
          </a:p>
          <a:p>
            <a:r>
              <a:rPr lang="hr-HR" sz="2000" dirty="0" smtClean="0">
                <a:latin typeface="Forte" pitchFamily="66" charset="0"/>
              </a:rPr>
              <a:t>Odluka glavnoga suca je konačna</a:t>
            </a:r>
          </a:p>
          <a:p>
            <a:r>
              <a:rPr lang="hr-HR" sz="2000" dirty="0" smtClean="0">
                <a:latin typeface="Forte" pitchFamily="66" charset="0"/>
              </a:rPr>
              <a:t> Glavnom sucu pomažu pomoćni suci, a svugdje bi trebao biti i četvrti sudac, iako FIFA to ne zahtijeva</a:t>
            </a:r>
          </a:p>
          <a:p>
            <a:r>
              <a:rPr lang="hr-HR" sz="2000" dirty="0" smtClean="0">
                <a:latin typeface="Forte" pitchFamily="66" charset="0"/>
              </a:rPr>
              <a:t> Odluka suca je konačna</a:t>
            </a:r>
            <a:endParaRPr lang="hr-HR" sz="2000" dirty="0">
              <a:latin typeface="Forte" pitchFamily="66" charset="0"/>
            </a:endParaRPr>
          </a:p>
        </p:txBody>
      </p:sp>
      <p:pic>
        <p:nvPicPr>
          <p:cNvPr id="4" name="Slika 3" descr="efc__1183455513_kit330.jp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857884" y="4143380"/>
            <a:ext cx="1785950" cy="2381266"/>
          </a:xfrm>
          <a:prstGeom prst="rect">
            <a:avLst/>
          </a:prstGeom>
        </p:spPr>
      </p:pic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85A6C-6E49-47AE-876B-AAAAB3684637}" type="datetime1">
              <a:rPr lang="hr-HR" smtClean="0"/>
              <a:t>2.2.2010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Nogomet</a:t>
            </a:r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3CDAC-3C46-4306-94DF-F1C769966093}" type="slidenum">
              <a:rPr lang="hr-HR" smtClean="0"/>
              <a:pPr/>
              <a:t>4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5500" b="1" dirty="0" smtClean="0">
                <a:latin typeface="Forte" pitchFamily="66" charset="0"/>
              </a:rPr>
              <a:t/>
            </a:r>
            <a:br>
              <a:rPr lang="pl-PL" sz="5500" b="1" dirty="0" smtClean="0">
                <a:latin typeface="Forte" pitchFamily="66" charset="0"/>
              </a:rPr>
            </a:br>
            <a:r>
              <a:rPr lang="pl-PL" sz="5500" b="1" dirty="0" smtClean="0">
                <a:latin typeface="Forte" pitchFamily="66" charset="0"/>
              </a:rPr>
              <a:t/>
            </a:r>
            <a:br>
              <a:rPr lang="pl-PL" sz="5500" b="1" dirty="0" smtClean="0">
                <a:latin typeface="Forte" pitchFamily="66" charset="0"/>
              </a:rPr>
            </a:br>
            <a:r>
              <a:rPr lang="pl-PL" sz="5500" b="1" dirty="0" smtClean="0">
                <a:latin typeface="Forte" pitchFamily="66" charset="0"/>
              </a:rPr>
              <a:t/>
            </a:r>
            <a:br>
              <a:rPr lang="pl-PL" sz="5500" b="1" dirty="0" smtClean="0">
                <a:latin typeface="Forte" pitchFamily="66" charset="0"/>
              </a:rPr>
            </a:br>
            <a:r>
              <a:rPr lang="pl-PL" sz="5500" b="1" dirty="0" smtClean="0">
                <a:latin typeface="Forte" pitchFamily="66" charset="0"/>
              </a:rPr>
              <a:t/>
            </a:r>
            <a:br>
              <a:rPr lang="pl-PL" sz="5500" b="1" dirty="0" smtClean="0">
                <a:latin typeface="Forte" pitchFamily="66" charset="0"/>
              </a:rPr>
            </a:br>
            <a:r>
              <a:rPr lang="pl-PL" sz="5500" b="1" dirty="0" smtClean="0">
                <a:latin typeface="Forte" pitchFamily="66" charset="0"/>
              </a:rPr>
              <a:t>Trajanje </a:t>
            </a:r>
            <a:r>
              <a:rPr lang="pl-PL" sz="5500" b="1" dirty="0" smtClean="0">
                <a:latin typeface="Forte" pitchFamily="66" charset="0"/>
              </a:rPr>
              <a:t>utakmice i određivanje pobjednika </a:t>
            </a:r>
            <a:endParaRPr lang="hr-HR" sz="5500" dirty="0">
              <a:latin typeface="Forte" pitchFamily="66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l-PL" dirty="0" smtClean="0">
                <a:latin typeface="Forte" pitchFamily="66" charset="0"/>
              </a:rPr>
              <a:t>utakmica traje 90 minuta</a:t>
            </a:r>
          </a:p>
          <a:p>
            <a:r>
              <a:rPr lang="pl-PL" dirty="0" smtClean="0">
                <a:latin typeface="Forte" pitchFamily="66" charset="0"/>
              </a:rPr>
              <a:t> </a:t>
            </a:r>
            <a:r>
              <a:rPr lang="pl-PL" sz="2400" dirty="0" smtClean="0">
                <a:latin typeface="Forte" pitchFamily="66" charset="0"/>
              </a:rPr>
              <a:t>Obično je između dva poluvremena odmor od 15 min</a:t>
            </a:r>
          </a:p>
          <a:p>
            <a:r>
              <a:rPr lang="vi-VN" sz="2400" dirty="0" smtClean="0"/>
              <a:t>Utakmice u ligi mogu završiti i neriješeno, no u </a:t>
            </a:r>
            <a:r>
              <a:rPr lang="vi-VN" sz="2400" i="1" dirty="0" smtClean="0"/>
              <a:t>knockout</a:t>
            </a:r>
            <a:r>
              <a:rPr lang="vi-VN" sz="2400" dirty="0" smtClean="0"/>
              <a:t> fazi natjecanja neodlučena utakmica nakon odigranih 90 minuta rješava se produžecima, a ako je i tada neodlučeno, onda se pristupa izvođenju jedanaesteraca</a:t>
            </a:r>
            <a:endParaRPr lang="hr-HR" sz="2400" dirty="0" smtClean="0">
              <a:latin typeface="Forte" pitchFamily="66" charset="0"/>
            </a:endParaRP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B535C-E1D4-4756-BBFE-B428B6D0BDE3}" type="datetime1">
              <a:rPr lang="hr-HR" smtClean="0"/>
              <a:t>2.2.2010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Nogomet</a:t>
            </a: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3CDAC-3C46-4306-94DF-F1C769966093}" type="slidenum">
              <a:rPr lang="hr-HR" smtClean="0"/>
              <a:pPr/>
              <a:t>5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5500" b="1" dirty="0" smtClean="0">
                <a:latin typeface="Forte" pitchFamily="66" charset="0"/>
              </a:rPr>
              <a:t>Lopta u i igri i izvan igre</a:t>
            </a:r>
            <a:endParaRPr lang="hr-HR" sz="5500" b="1" dirty="0">
              <a:latin typeface="Forte" pitchFamily="66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vi-VN" sz="2400" dirty="0" smtClean="0"/>
              <a:t>Sve vrijeme od početnog udarca pa do kraja poluvremena, osim kada lopta izađe van granica igrališta ili sudac zaustavi igru, lopta je </a:t>
            </a:r>
            <a:r>
              <a:rPr lang="vi-VN" sz="2400" i="1" dirty="0" smtClean="0"/>
              <a:t>u igri</a:t>
            </a:r>
            <a:r>
              <a:rPr lang="vi-VN" sz="2400" dirty="0" smtClean="0"/>
              <a:t>.</a:t>
            </a:r>
            <a:r>
              <a:rPr lang="pl-PL" sz="2400" dirty="0" smtClean="0">
                <a:latin typeface="Forte" pitchFamily="66" charset="0"/>
              </a:rPr>
              <a:t> </a:t>
            </a:r>
          </a:p>
          <a:p>
            <a:r>
              <a:rPr lang="pl-PL" sz="2400" dirty="0" smtClean="0">
                <a:latin typeface="Forte" pitchFamily="66" charset="0"/>
              </a:rPr>
              <a:t>Kada lopta nije u igri, ona se vraća na jedan od osam sljedećih načina:</a:t>
            </a:r>
            <a:endParaRPr lang="hr-HR" sz="2400" dirty="0" smtClean="0">
              <a:latin typeface="Forte" pitchFamily="66" charset="0"/>
            </a:endParaRPr>
          </a:p>
          <a:p>
            <a:r>
              <a:rPr lang="vi-VN" sz="2000" dirty="0" smtClean="0"/>
              <a:t>Početni udarac</a:t>
            </a:r>
          </a:p>
          <a:p>
            <a:r>
              <a:rPr lang="vi-VN" sz="2000" dirty="0" smtClean="0"/>
              <a:t>Aut</a:t>
            </a:r>
          </a:p>
          <a:p>
            <a:r>
              <a:rPr lang="vi-VN" sz="2000" dirty="0" smtClean="0"/>
              <a:t>Gol-aut</a:t>
            </a:r>
          </a:p>
          <a:p>
            <a:r>
              <a:rPr lang="vi-VN" sz="2000" dirty="0" smtClean="0"/>
              <a:t>Korner</a:t>
            </a:r>
          </a:p>
          <a:p>
            <a:r>
              <a:rPr lang="vi-VN" sz="2000" dirty="0" smtClean="0"/>
              <a:t>Indirekt</a:t>
            </a:r>
          </a:p>
          <a:p>
            <a:r>
              <a:rPr lang="vi-VN" sz="2000" dirty="0" smtClean="0"/>
              <a:t>Slobodan udarac</a:t>
            </a:r>
          </a:p>
          <a:p>
            <a:r>
              <a:rPr lang="vi-VN" sz="2000" dirty="0" smtClean="0"/>
              <a:t>Jedanaesterac</a:t>
            </a:r>
          </a:p>
          <a:p>
            <a:r>
              <a:rPr lang="vi-VN" sz="2000" dirty="0" smtClean="0"/>
              <a:t>Sudačko podbacivanje</a:t>
            </a:r>
          </a:p>
          <a:p>
            <a:endParaRPr lang="hr-HR" sz="2400" dirty="0"/>
          </a:p>
        </p:txBody>
      </p:sp>
      <p:pic>
        <p:nvPicPr>
          <p:cNvPr id="4" name="Slika 3" descr="footbal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14810" y="3357562"/>
            <a:ext cx="4111624" cy="2730855"/>
          </a:xfrm>
          <a:prstGeom prst="rect">
            <a:avLst/>
          </a:prstGeom>
        </p:spPr>
      </p:pic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5B969-7620-4623-8862-3AEB12AF8578}" type="datetime1">
              <a:rPr lang="hr-HR" smtClean="0"/>
              <a:t>2.2.2010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Nogomet</a:t>
            </a:r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3CDAC-3C46-4306-94DF-F1C769966093}" type="slidenum">
              <a:rPr lang="hr-HR" smtClean="0"/>
              <a:pPr/>
              <a:t>6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5500" b="1" dirty="0" smtClean="0">
                <a:latin typeface="Forte" pitchFamily="66" charset="0"/>
              </a:rPr>
              <a:t>Prekršaji i kazne</a:t>
            </a:r>
            <a:endParaRPr lang="hr-HR" sz="5500" b="1" dirty="0">
              <a:latin typeface="Forte" pitchFamily="66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hr-HR" sz="2000" dirty="0" smtClean="0">
                <a:latin typeface="Forte" pitchFamily="66" charset="0"/>
              </a:rPr>
              <a:t>Prekršaj u nogometu nastaje kada igrač ugrozi suparničkog igrača na jedan od brojnih načina: igranje rukom, guranje protivnika, rušenje </a:t>
            </a:r>
            <a:r>
              <a:rPr lang="hr-HR" sz="2000" dirty="0" err="1" smtClean="0">
                <a:latin typeface="Forte" pitchFamily="66" charset="0"/>
              </a:rPr>
              <a:t>protivnika..</a:t>
            </a:r>
            <a:r>
              <a:rPr lang="hr-HR" sz="2000" dirty="0" smtClean="0">
                <a:latin typeface="Forte" pitchFamily="66" charset="0"/>
              </a:rPr>
              <a:t>. </a:t>
            </a:r>
          </a:p>
          <a:p>
            <a:r>
              <a:rPr lang="hr-HR" sz="2000" dirty="0" smtClean="0">
                <a:latin typeface="Forte" pitchFamily="66" charset="0"/>
              </a:rPr>
              <a:t>Za takve vrste prekršaja dodjeljuje se slobodan udarac ili jedanaesterac, ovisno gdje je prekršaj napravljen</a:t>
            </a:r>
          </a:p>
          <a:p>
            <a:r>
              <a:rPr lang="hr-HR" sz="2000" dirty="0" smtClean="0">
                <a:latin typeface="Forte" pitchFamily="66" charset="0"/>
              </a:rPr>
              <a:t>Sudac može kazniti igrača, zamjenu (čak i ako zamjena nije u igri), te osoblje (fizioterapeuta, </a:t>
            </a:r>
            <a:r>
              <a:rPr lang="hr-HR" sz="2000" dirty="0" err="1" smtClean="0">
                <a:latin typeface="Forte" pitchFamily="66" charset="0"/>
              </a:rPr>
              <a:t>trenera..</a:t>
            </a:r>
            <a:r>
              <a:rPr lang="hr-HR" sz="2000" dirty="0" smtClean="0">
                <a:latin typeface="Forte" pitchFamily="66" charset="0"/>
              </a:rPr>
              <a:t>.) </a:t>
            </a:r>
            <a:r>
              <a:rPr lang="hr-HR" sz="2000" dirty="0" smtClean="0">
                <a:latin typeface="Forte" pitchFamily="66" charset="0"/>
                <a:hlinkClick r:id="rId3" action="ppaction://hlinksldjump"/>
              </a:rPr>
              <a:t>žutim ili crvenim </a:t>
            </a:r>
            <a:r>
              <a:rPr lang="hr-HR" sz="2000" dirty="0" smtClean="0">
                <a:latin typeface="Forte" pitchFamily="66" charset="0"/>
              </a:rPr>
              <a:t>kartonom</a:t>
            </a:r>
          </a:p>
          <a:p>
            <a:endParaRPr lang="hr-HR" sz="2000" dirty="0" smtClean="0"/>
          </a:p>
        </p:txBody>
      </p:sp>
      <p:pic>
        <p:nvPicPr>
          <p:cNvPr id="4" name="Slika 3" descr="300PX-~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357422" y="3929066"/>
            <a:ext cx="3429024" cy="2571768"/>
          </a:xfrm>
          <a:prstGeom prst="rect">
            <a:avLst/>
          </a:prstGeom>
        </p:spPr>
      </p:pic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114A8-D2A1-41DF-A40D-8378220C36A6}" type="datetime1">
              <a:rPr lang="hr-HR" smtClean="0"/>
              <a:t>2.2.2010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Nogomet</a:t>
            </a:r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3CDAC-3C46-4306-94DF-F1C769966093}" type="slidenum">
              <a:rPr lang="hr-HR" smtClean="0"/>
              <a:pPr/>
              <a:t>7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5500" b="1" dirty="0" smtClean="0">
                <a:latin typeface="Forte" pitchFamily="66" charset="0"/>
              </a:rPr>
              <a:t>Zaleđe</a:t>
            </a:r>
            <a:endParaRPr lang="hr-HR" sz="5500" b="1" dirty="0">
              <a:latin typeface="Forte" pitchFamily="66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vi-VN" sz="2400" b="1" dirty="0" smtClean="0"/>
              <a:t>Zaleđe</a:t>
            </a:r>
            <a:r>
              <a:rPr lang="vi-VN" sz="2400" dirty="0" smtClean="0"/>
              <a:t> je nogometno pravilo koje određuje koliko daleko od "igre" mogu biti napadači momčadi koja napada, ili jednostavnije, napadač zbog tog pravila ne može jednostavno čekati loptu kod protivničkog gola i samo ispred vratara</a:t>
            </a:r>
            <a:r>
              <a:rPr lang="hr-HR" sz="2400" dirty="0" smtClean="0">
                <a:latin typeface="Forte" pitchFamily="66" charset="0"/>
              </a:rPr>
              <a:t> </a:t>
            </a:r>
            <a:r>
              <a:rPr lang="vi-VN" sz="2400" dirty="0" smtClean="0"/>
              <a:t>pucati, osim ako je sam s loptom došao do vratara.</a:t>
            </a:r>
            <a:endParaRPr lang="hr-HR" sz="2400" dirty="0">
              <a:latin typeface="Forte" pitchFamily="66" charset="0"/>
            </a:endParaRP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D7067-6757-41A6-ADAB-CD988A4826A6}" type="datetime1">
              <a:rPr lang="hr-HR" smtClean="0"/>
              <a:t>2.2.2010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Nogomet</a:t>
            </a: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3CDAC-3C46-4306-94DF-F1C769966093}" type="slidenum">
              <a:rPr lang="hr-HR" smtClean="0"/>
              <a:pPr/>
              <a:t>8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5500" b="1" dirty="0" smtClean="0">
                <a:latin typeface="Forte" pitchFamily="66" charset="0"/>
              </a:rPr>
              <a:t>Igralište</a:t>
            </a:r>
            <a:endParaRPr lang="hr-HR" sz="5500" b="1" dirty="0">
              <a:latin typeface="Forte" pitchFamily="66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vi-VN" sz="2000" dirty="0" smtClean="0"/>
              <a:t>Igralište je oblika pravokutnika.</a:t>
            </a:r>
            <a:endParaRPr lang="hr-HR" sz="2000" dirty="0" smtClean="0">
              <a:latin typeface="Forte" pitchFamily="66" charset="0"/>
            </a:endParaRPr>
          </a:p>
          <a:p>
            <a:r>
              <a:rPr lang="vi-VN" sz="2000" dirty="0" smtClean="0"/>
              <a:t> Za međunarodne utakmice, duljina ne smije prelaziti 90 do 100 metara, a širina bi trebala biti između 65 i 75 metara.</a:t>
            </a:r>
            <a:endParaRPr lang="hr-HR" sz="2000" dirty="0" smtClean="0">
              <a:latin typeface="Forte" pitchFamily="66" charset="0"/>
            </a:endParaRPr>
          </a:p>
          <a:p>
            <a:r>
              <a:rPr lang="vi-VN" sz="2000" dirty="0" smtClean="0"/>
              <a:t> Ove dulje linije nazivaju se aut-linije, a kraće se nazivaju gol-linije.</a:t>
            </a:r>
            <a:endParaRPr lang="hr-HR" sz="2000" dirty="0" smtClean="0">
              <a:latin typeface="Forte" pitchFamily="66" charset="0"/>
            </a:endParaRPr>
          </a:p>
          <a:p>
            <a:r>
              <a:rPr lang="vi-VN" sz="2000" dirty="0" smtClean="0"/>
              <a:t> Duljina aut-linije mora biti veća od duljine gol-linije. </a:t>
            </a:r>
            <a:endParaRPr lang="hr-HR" sz="2000" dirty="0" smtClean="0">
              <a:latin typeface="Forte" pitchFamily="66" charset="0"/>
            </a:endParaRPr>
          </a:p>
          <a:p>
            <a:r>
              <a:rPr lang="vi-VN" sz="2000" dirty="0" smtClean="0"/>
              <a:t>Na gol-liniji postavljeni su golovi. </a:t>
            </a:r>
            <a:endParaRPr lang="hr-HR" sz="2000" dirty="0" smtClean="0">
              <a:latin typeface="Forte" pitchFamily="66" charset="0"/>
            </a:endParaRPr>
          </a:p>
          <a:p>
            <a:r>
              <a:rPr lang="vi-VN" sz="2000" dirty="0" smtClean="0"/>
              <a:t>Gol se sastoji od grede i dvije stative.</a:t>
            </a:r>
            <a:endParaRPr lang="hr-HR" sz="2000" dirty="0">
              <a:latin typeface="Forte" pitchFamily="66" charset="0"/>
            </a:endParaRPr>
          </a:p>
        </p:txBody>
      </p:sp>
      <p:pic>
        <p:nvPicPr>
          <p:cNvPr id="4" name="Slika 3" descr="dimenzije_nogometnog_igralist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43504" y="3857628"/>
            <a:ext cx="3657600" cy="2743200"/>
          </a:xfrm>
          <a:prstGeom prst="rect">
            <a:avLst/>
          </a:prstGeom>
        </p:spPr>
      </p:pic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E9C3F-3A8F-49B6-BC4B-E76609273E39}" type="datetime1">
              <a:rPr lang="hr-HR" smtClean="0"/>
              <a:t>2.2.2010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Nogomet</a:t>
            </a:r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3CDAC-3C46-4306-94DF-F1C769966093}" type="slidenum">
              <a:rPr lang="hr-HR" smtClean="0"/>
              <a:pPr/>
              <a:t>9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pital">
  <a:themeElements>
    <a:clrScheme name="Kapital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Kapital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Kapital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154</TotalTime>
  <Words>627</Words>
  <Application>Microsoft Office PowerPoint</Application>
  <PresentationFormat>Prikaz na zaslonu (4:3)</PresentationFormat>
  <Paragraphs>108</Paragraphs>
  <Slides>15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15</vt:i4>
      </vt:variant>
    </vt:vector>
  </HeadingPairs>
  <TitlesOfParts>
    <vt:vector size="16" baseType="lpstr">
      <vt:lpstr>Kapital</vt:lpstr>
      <vt:lpstr>Nogomet</vt:lpstr>
      <vt:lpstr>O nogometu… </vt:lpstr>
      <vt:lpstr>Pravila igre…</vt:lpstr>
      <vt:lpstr>Oprema i suci</vt:lpstr>
      <vt:lpstr>    Trajanje utakmice i određivanje pobjednika </vt:lpstr>
      <vt:lpstr>Lopta u i igri i izvan igre</vt:lpstr>
      <vt:lpstr>Prekršaji i kazne</vt:lpstr>
      <vt:lpstr>Zaleđe</vt:lpstr>
      <vt:lpstr>Igralište</vt:lpstr>
      <vt:lpstr>Kada se održalo prvo nogometno          prvenstvo??</vt:lpstr>
      <vt:lpstr>Kraj!</vt:lpstr>
      <vt:lpstr>Slajd 12</vt:lpstr>
      <vt:lpstr>Slajd 13</vt:lpstr>
      <vt:lpstr>Slajd 14</vt:lpstr>
      <vt:lpstr>Slajd 15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Rukomet</dc:title>
  <dc:creator>Korisnik</dc:creator>
  <cp:lastModifiedBy>Korisnik</cp:lastModifiedBy>
  <cp:revision>16</cp:revision>
  <dcterms:created xsi:type="dcterms:W3CDTF">2010-01-19T15:12:03Z</dcterms:created>
  <dcterms:modified xsi:type="dcterms:W3CDTF">2010-02-02T14:35:40Z</dcterms:modified>
</cp:coreProperties>
</file>